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67"/>
  </p:notesMasterIdLst>
  <p:handoutMasterIdLst>
    <p:handoutMasterId r:id="rId68"/>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435" r:id="rId26"/>
    <p:sldId id="372" r:id="rId27"/>
    <p:sldId id="377" r:id="rId28"/>
    <p:sldId id="369" r:id="rId29"/>
    <p:sldId id="373" r:id="rId30"/>
    <p:sldId id="374" r:id="rId31"/>
    <p:sldId id="375" r:id="rId32"/>
    <p:sldId id="431" r:id="rId33"/>
    <p:sldId id="425" r:id="rId34"/>
    <p:sldId id="378" r:id="rId35"/>
    <p:sldId id="385" r:id="rId36"/>
    <p:sldId id="379" r:id="rId37"/>
    <p:sldId id="380" r:id="rId38"/>
    <p:sldId id="381" r:id="rId39"/>
    <p:sldId id="382" r:id="rId40"/>
    <p:sldId id="436" r:id="rId41"/>
    <p:sldId id="412" r:id="rId42"/>
    <p:sldId id="427" r:id="rId43"/>
    <p:sldId id="423" r:id="rId44"/>
    <p:sldId id="386" r:id="rId45"/>
    <p:sldId id="432" r:id="rId46"/>
    <p:sldId id="387" r:id="rId47"/>
    <p:sldId id="388" r:id="rId48"/>
    <p:sldId id="389" r:id="rId49"/>
    <p:sldId id="410" r:id="rId50"/>
    <p:sldId id="426" r:id="rId51"/>
    <p:sldId id="390" r:id="rId52"/>
    <p:sldId id="391" r:id="rId53"/>
    <p:sldId id="422" r:id="rId54"/>
    <p:sldId id="421" r:id="rId55"/>
    <p:sldId id="430" r:id="rId56"/>
    <p:sldId id="392" r:id="rId57"/>
    <p:sldId id="413" r:id="rId58"/>
    <p:sldId id="407" r:id="rId59"/>
    <p:sldId id="417" r:id="rId60"/>
    <p:sldId id="416" r:id="rId61"/>
    <p:sldId id="408" r:id="rId62"/>
    <p:sldId id="428" r:id="rId63"/>
    <p:sldId id="434" r:id="rId64"/>
    <p:sldId id="433" r:id="rId65"/>
    <p:sldId id="409"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61"/>
    <p:restoredTop sz="84311"/>
  </p:normalViewPr>
  <p:slideViewPr>
    <p:cSldViewPr>
      <p:cViewPr varScale="1">
        <p:scale>
          <a:sx n="81" d="100"/>
          <a:sy n="81" d="100"/>
        </p:scale>
        <p:origin x="1407"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52C3-46F1-AFCF-1F31C81B5D4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52C3-46F1-AFCF-1F31C81B5D4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ABB5-4C53-A067-8E542465CA76}"/>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ABB5-4C53-A067-8E542465CA76}"/>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ABB5-4C53-A067-8E542465CA76}"/>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ABB5-4C53-A067-8E542465CA76}"/>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ABB5-4C53-A067-8E542465CA76}"/>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ABB5-4C53-A067-8E542465CA76}"/>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ABB5-4C53-A067-8E542465CA76}"/>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8CE7-4757-991F-365D600E0337}"/>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8CE7-4757-991F-365D600E0337}"/>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8CE7-4757-991F-365D600E0337}"/>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8CE7-4757-991F-365D600E0337}"/>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8CE7-4757-991F-365D600E0337}"/>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8CE7-4757-991F-365D600E0337}"/>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8CE7-4757-991F-365D600E0337}"/>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7/15/2017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46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55</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56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solidFill>
                  <a:srgbClr val="000000"/>
                </a:solidFill>
                <a:latin typeface="Arial" charset="0"/>
                <a:ea typeface="ＭＳ Ｐゴシック" charset="-128"/>
              </a:rPr>
              <a:t>What’s different for pre-algebra and earlier?</a:t>
            </a:r>
          </a:p>
          <a:p>
            <a:endParaRPr lang="en-US" altLang="en-US">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59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100 Days devoted to material that Bootstrap Covers</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Unfortunately, algebra scares the hell out of most americans!</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Emmanuel does this</a:t>
            </a: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b="1">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Dubinsky 1992, 1995</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7/15/2017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7/15/2017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7/15/2017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15.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www.WeScheme.or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www.WeScheme.org"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hyperlink" Target="http://www.htdp.org/"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52.tiff"/><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a:ea typeface="ＭＳ Ｐゴシック" charset="-128"/>
                <a:cs typeface="Helvetica" charset="0"/>
              </a:rPr>
              <a:t>Software</a:t>
            </a:r>
            <a:r>
              <a:rPr lang="en-US" altLang="en-US">
                <a:ea typeface="ＭＳ Ｐゴシック" charset="-128"/>
                <a:cs typeface="Helvetica" charset="0"/>
              </a:rPr>
              <a:t>: In the cloud, or on your machine.</a:t>
            </a:r>
          </a:p>
          <a:p>
            <a:pPr eaLnBrk="1" hangingPunct="1">
              <a:spcAft>
                <a:spcPts val="2400"/>
              </a:spcAft>
            </a:pPr>
            <a:r>
              <a:rPr lang="en-US" altLang="en-US" b="1">
                <a:ea typeface="ＭＳ Ｐゴシック" charset="-128"/>
                <a:cs typeface="Helvetica" charset="0"/>
              </a:rPr>
              <a:t>Lesson Plans</a:t>
            </a:r>
            <a:r>
              <a:rPr lang="en-US" altLang="en-US">
                <a:ea typeface="ＭＳ Ｐゴシック" charset="-128"/>
                <a:cs typeface="Helvetica" charset="0"/>
              </a:rPr>
              <a:t>: Detailed[*] curricula, student handouts, integrated workbooks, and supplemental activities.</a:t>
            </a:r>
            <a:endParaRPr lang="en-US" altLang="en-US" u="sng">
              <a:ea typeface="ＭＳ Ｐゴシック" charset="-128"/>
              <a:cs typeface="Helvetica" charset="0"/>
            </a:endParaRPr>
          </a:p>
          <a:p>
            <a:pPr eaLnBrk="1" hangingPunct="1">
              <a:spcAft>
                <a:spcPts val="2400"/>
              </a:spcAft>
            </a:pPr>
            <a:r>
              <a:rPr lang="en-US" altLang="en-US" b="1">
                <a:ea typeface="ＭＳ Ｐゴシック" charset="-128"/>
                <a:cs typeface="Helvetica" charset="0"/>
              </a:rPr>
              <a:t>Standards</a:t>
            </a:r>
            <a:r>
              <a:rPr lang="en-US" altLang="en-US">
                <a:ea typeface="ＭＳ Ｐゴシック" charset="-128"/>
                <a:cs typeface="Helvetica" charset="0"/>
              </a:rPr>
              <a:t>: All lessons are aligned to National and State Standards for </a:t>
            </a:r>
            <a:r>
              <a:rPr lang="en-US" altLang="en-US" u="sng">
                <a:ea typeface="ＭＳ Ｐゴシック" charset="-128"/>
                <a:cs typeface="Helvetica" charset="0"/>
              </a:rPr>
              <a:t>Mathematics</a:t>
            </a:r>
            <a:r>
              <a:rPr lang="en-US" altLang="en-US">
                <a:ea typeface="ＭＳ Ｐゴシック" charset="-128"/>
                <a:cs typeface="Helvetica" charset="0"/>
              </a:rPr>
              <a:t>.</a:t>
            </a:r>
          </a:p>
          <a:p>
            <a:pPr eaLnBrk="1" hangingPunct="1">
              <a:spcAft>
                <a:spcPts val="2400"/>
              </a:spcAft>
            </a:pPr>
            <a:r>
              <a:rPr lang="en-US" altLang="en-US" b="1">
                <a:ea typeface="ＭＳ Ｐゴシック" charset="-128"/>
                <a:cs typeface="Helvetica" charset="0"/>
              </a:rPr>
              <a:t>Language</a:t>
            </a:r>
            <a:r>
              <a:rPr lang="en-US" altLang="en-US">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09"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2"/>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3"/>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2"/>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extLst>
      <p:ext uri="{BB962C8B-B14F-4D97-AF65-F5344CB8AC3E}">
        <p14:creationId xmlns:p14="http://schemas.microsoft.com/office/powerpoint/2010/main" val="208762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452" name="Equation" r:id="rId3" imgW="381000" imgH="165100" progId="Equation.3">
                  <p:embed/>
                </p:oleObj>
              </mc:Choice>
              <mc:Fallback>
                <p:oleObj name="Equation" r:id="rId3" imgW="381000" imgH="165100"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4" name="TextBox 3"/>
          <p:cNvSpPr txBox="1"/>
          <p:nvPr/>
        </p:nvSpPr>
        <p:spPr>
          <a:xfrm>
            <a:off x="381000" y="3356124"/>
            <a:ext cx="1005403" cy="461665"/>
          </a:xfrm>
          <a:prstGeom prst="rect">
            <a:avLst/>
          </a:prstGeom>
          <a:noFill/>
        </p:spPr>
        <p:txBody>
          <a:bodyPr wrap="none" rtlCol="0">
            <a:spAutoFit/>
          </a:bodyPr>
          <a:lstStyle/>
          <a:p>
            <a:r>
              <a:rPr lang="en-US">
                <a:solidFill>
                  <a:schemeClr val="bg1"/>
                </a:solidFill>
              </a:rPr>
              <a:t>6 ÷ 2</a:t>
            </a:r>
            <a:endParaRPr lang="en-US" dirty="0">
              <a:solidFill>
                <a:schemeClr val="bg1"/>
              </a:solidFill>
            </a:endParaRPr>
          </a:p>
        </p:txBody>
      </p:sp>
      <p:sp>
        <p:nvSpPr>
          <p:cNvPr id="43" name="TextBox 42"/>
          <p:cNvSpPr txBox="1"/>
          <p:nvPr/>
        </p:nvSpPr>
        <p:spPr>
          <a:xfrm>
            <a:off x="381648" y="3356123"/>
            <a:ext cx="1895071" cy="461665"/>
          </a:xfrm>
          <a:prstGeom prst="rect">
            <a:avLst/>
          </a:prstGeom>
          <a:noFill/>
        </p:spPr>
        <p:txBody>
          <a:bodyPr wrap="none" rtlCol="0">
            <a:spAutoFit/>
          </a:bodyPr>
          <a:lstStyle/>
          <a:p>
            <a:r>
              <a:rPr lang="en-US" dirty="0">
                <a:solidFill>
                  <a:schemeClr val="bg1"/>
                </a:solidFill>
              </a:rPr>
              <a:t>6 ÷ (10 </a:t>
            </a:r>
            <a:r>
              <a:rPr lang="mr-IN" dirty="0">
                <a:solidFill>
                  <a:schemeClr val="bg1"/>
                </a:solidFill>
              </a:rPr>
              <a:t>–</a:t>
            </a:r>
            <a:r>
              <a:rPr lang="en-US" dirty="0">
                <a:solidFill>
                  <a:schemeClr val="bg1"/>
                </a:solidFill>
              </a:rPr>
              <a:t> 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0-#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2000"/>
                                        <p:tgtEl>
                                          <p:spTgt spid="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par>
                                <p:cTn id="60" presetID="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0-#ppt_w/2"/>
                                          </p:val>
                                        </p:tav>
                                        <p:tav tm="100000">
                                          <p:val>
                                            <p:strVal val="#ppt_x"/>
                                          </p:val>
                                        </p:tav>
                                      </p:tavLst>
                                    </p:anim>
                                    <p:anim calcmode="lin" valueType="num">
                                      <p:cBhvr additive="base">
                                        <p:cTn id="6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P spid="4" grpId="0"/>
      <p:bldP spid="4" grpId="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a:ea typeface="ＭＳ Ｐゴシック" charset="-128"/>
                <a:cs typeface="Helvetica" charset="0"/>
              </a:rPr>
              <a:t>Open the “Defining Values” link from the teachers-only page, and Run</a:t>
            </a:r>
          </a:p>
          <a:p>
            <a:pPr>
              <a:lnSpc>
                <a:spcPct val="150000"/>
              </a:lnSpc>
            </a:pPr>
            <a:r>
              <a:rPr lang="en-US" altLang="en-US" sz="2000">
                <a:ea typeface="ＭＳ Ｐゴシック" charset="-128"/>
                <a:cs typeface="Helvetica" charset="0"/>
              </a:rPr>
              <a:t>What do you think the code on line 3 does? Line 4?</a:t>
            </a:r>
          </a:p>
          <a:p>
            <a:pPr>
              <a:lnSpc>
                <a:spcPct val="150000"/>
              </a:lnSpc>
            </a:pPr>
            <a:r>
              <a:rPr lang="en-US" altLang="en-US" sz="2000">
                <a:ea typeface="ＭＳ Ｐゴシック" charset="-128"/>
                <a:cs typeface="Helvetica" charset="0"/>
              </a:rPr>
              <a:t>What will happen if I evaluate TITLE in the Interactions window?</a:t>
            </a:r>
          </a:p>
          <a:p>
            <a:pPr>
              <a:lnSpc>
                <a:spcPct val="150000"/>
              </a:lnSpc>
            </a:pPr>
            <a:r>
              <a:rPr lang="en-US" altLang="en-US" sz="2000">
                <a:ea typeface="ＭＳ Ｐゴシック" charset="-128"/>
                <a:cs typeface="Helvetica" charset="0"/>
              </a:rPr>
              <a:t>How could we change the title of our game?</a:t>
            </a:r>
          </a:p>
          <a:p>
            <a:pPr>
              <a:lnSpc>
                <a:spcPct val="150000"/>
              </a:lnSpc>
            </a:pPr>
            <a:r>
              <a:rPr lang="en-US" altLang="en-US" sz="2000">
                <a:ea typeface="ＭＳ Ｐゴシック" charset="-128"/>
                <a:cs typeface="Helvetica" charset="0"/>
              </a:rPr>
              <a:t>Click “Save”, and name your file</a:t>
            </a:r>
          </a:p>
          <a:p>
            <a:pPr>
              <a:lnSpc>
                <a:spcPct val="150000"/>
              </a:lnSpc>
            </a:pPr>
            <a:r>
              <a:rPr lang="en-US" altLang="en-US" sz="2000">
                <a:ea typeface="ＭＳ Ｐゴシック" charset="-128"/>
                <a:cs typeface="Helvetica" charset="0"/>
              </a:rPr>
              <a:t>What other definitions do you see?</a:t>
            </a:r>
          </a:p>
          <a:p>
            <a:pPr>
              <a:lnSpc>
                <a:spcPct val="150000"/>
              </a:lnSpc>
            </a:pPr>
            <a:r>
              <a:rPr lang="en-US" altLang="en-US" sz="2000">
                <a:ea typeface="ＭＳ Ｐゴシック" charset="-128"/>
                <a:cs typeface="Helvetica" charset="0"/>
              </a:rPr>
              <a:t>Playing with SCREENSHOT…</a:t>
            </a:r>
          </a:p>
          <a:p>
            <a:pPr>
              <a:lnSpc>
                <a:spcPct val="150000"/>
              </a:lnSpc>
            </a:pPr>
            <a:r>
              <a:rPr lang="en-US" altLang="en-US" sz="200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I just </a:t>
            </a:r>
            <a:r>
              <a:rPr lang="en-US" altLang="en-US" i="1">
                <a:ea typeface="ＭＳ Ｐゴシック" charset="-128"/>
                <a:cs typeface="Helvetica" charset="0"/>
              </a:rPr>
              <a:t>loooove</a:t>
            </a:r>
            <a:r>
              <a:rPr lang="en-US" altLang="en-US">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gt</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84856E-6 1.83248E-6 L 0.16221 0.27325 " pathEditMode="relative" rAng="0" ptsTypes="AA">
                                      <p:cBhvr>
                                        <p:cTn id="108"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bc</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rocket-height</a:t>
            </a: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6EDA-9F8E-4F48-8090-9A31ED8CD0DF}"/>
              </a:ext>
            </a:extLst>
          </p:cNvPr>
          <p:cNvSpPr>
            <a:spLocks noGrp="1"/>
          </p:cNvSpPr>
          <p:nvPr>
            <p:ph type="title"/>
          </p:nvPr>
        </p:nvSpPr>
        <p:spPr/>
        <p:txBody>
          <a:bodyPr/>
          <a:lstStyle/>
          <a:p>
            <a:r>
              <a:rPr lang="en-US" dirty="0"/>
              <a:t>Connect to math</a:t>
            </a:r>
          </a:p>
        </p:txBody>
      </p:sp>
      <p:sp>
        <p:nvSpPr>
          <p:cNvPr id="3" name="Content Placeholder 2">
            <a:extLst>
              <a:ext uri="{FF2B5EF4-FFF2-40B4-BE49-F238E27FC236}">
                <a16:creationId xmlns:a16="http://schemas.microsoft.com/office/drawing/2014/main" id="{C082753B-E65B-4CB7-AF8E-F2961923DD3E}"/>
              </a:ext>
            </a:extLst>
          </p:cNvPr>
          <p:cNvSpPr>
            <a:spLocks noGrp="1"/>
          </p:cNvSpPr>
          <p:nvPr>
            <p:ph idx="1"/>
          </p:nvPr>
        </p:nvSpPr>
        <p:spPr/>
        <p:txBody>
          <a:bodyPr/>
          <a:lstStyle/>
          <a:p>
            <a:r>
              <a:rPr lang="en-US" dirty="0"/>
              <a:t>Why do we have students say things in their own words?</a:t>
            </a:r>
          </a:p>
          <a:p>
            <a:r>
              <a:rPr lang="en-US" dirty="0"/>
              <a:t>When do we have students write examples before defining functions? Do you do this in your classroom?</a:t>
            </a:r>
          </a:p>
          <a:p>
            <a:endParaRPr lang="en-US" dirty="0"/>
          </a:p>
        </p:txBody>
      </p:sp>
    </p:spTree>
    <p:extLst>
      <p:ext uri="{BB962C8B-B14F-4D97-AF65-F5344CB8AC3E}">
        <p14:creationId xmlns:p14="http://schemas.microsoft.com/office/powerpoint/2010/main" val="161789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a:ea typeface="ＭＳ Ｐゴシック" charset="-128"/>
                <a:cs typeface="Helvetica" charset="0"/>
              </a:rPr>
              <a:t>Open the ”Game Template” link from the teachers-only page</a:t>
            </a:r>
          </a:p>
          <a:p>
            <a:pPr>
              <a:lnSpc>
                <a:spcPct val="150000"/>
              </a:lnSpc>
            </a:pPr>
            <a:r>
              <a:rPr lang="en-US" altLang="en-US">
                <a:ea typeface="ＭＳ Ｐゴシック" charset="-128"/>
                <a:cs typeface="Helvetica" charset="0"/>
              </a:rPr>
              <a:t>Add your game images!</a:t>
            </a:r>
          </a:p>
          <a:p>
            <a:endParaRPr lang="en-US" altLang="en-US">
              <a:ea typeface="ＭＳ Ｐゴシック" charset="-128"/>
              <a:cs typeface="Helvetica" charset="0"/>
            </a:endParaRPr>
          </a:p>
          <a:p>
            <a:r>
              <a:rPr lang="en-US" altLang="en-US">
                <a:ea typeface="ＭＳ Ｐゴシック" charset="-128"/>
                <a:cs typeface="Helvetica" charset="0"/>
              </a:rPr>
              <a:t>Complete </a:t>
            </a:r>
            <a:r>
              <a:rPr lang="en-US" altLang="en-US">
                <a:latin typeface="Courier" charset="0"/>
                <a:ea typeface="ＭＳ Ｐゴシック" charset="-128"/>
                <a:cs typeface="Helvetica" charset="0"/>
              </a:rPr>
              <a:t>update-target</a:t>
            </a:r>
            <a:r>
              <a:rPr lang="en-US" altLang="en-US">
                <a:ea typeface="ＭＳ Ｐゴシック" charset="-128"/>
                <a:cs typeface="Helvetica" charset="0"/>
              </a:rPr>
              <a:t> and </a:t>
            </a:r>
            <a:r>
              <a:rPr lang="en-US" altLang="en-US">
                <a:latin typeface="Courier" charset="0"/>
                <a:ea typeface="ＭＳ Ｐゴシック" charset="-128"/>
                <a:cs typeface="Helvetica" charset="0"/>
              </a:rPr>
              <a:t>update-danger</a:t>
            </a:r>
          </a:p>
          <a:p>
            <a:pPr>
              <a:buFont typeface="Wingdings" charset="2"/>
              <a:buNone/>
            </a:pPr>
            <a:endParaRPr lang="en-US" altLang="en-US">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endParaRPr lang="en-US" dirty="0"/>
          </a:p>
        </p:txBody>
      </p:sp>
      <p:sp>
        <p:nvSpPr>
          <p:cNvPr id="82946" name="Content Placeholder 2"/>
          <p:cNvSpPr>
            <a:spLocks noGrp="1"/>
          </p:cNvSpPr>
          <p:nvPr>
            <p:ph idx="1"/>
          </p:nvPr>
        </p:nvSpPr>
        <p:spPr/>
        <p:txBody>
          <a:bodyPr/>
          <a:lstStyle/>
          <a:p>
            <a:r>
              <a:rPr lang="en-US" altLang="x-none" sz="2600">
                <a:ea typeface="ＭＳ Ｐゴシック" charset="-128"/>
                <a:cs typeface="Helvetica" charset="0"/>
              </a:rPr>
              <a:t>Sally sells lemonade for $1.75/glass. Describe her </a:t>
            </a:r>
            <a:r>
              <a:rPr lang="en-US" altLang="x-none" sz="2600" b="1">
                <a:ea typeface="ＭＳ Ｐゴシック" charset="-128"/>
                <a:cs typeface="Helvetica" charset="0"/>
              </a:rPr>
              <a:t>revenue</a:t>
            </a:r>
            <a:r>
              <a:rPr lang="en-US" altLang="x-none" sz="2600">
                <a:ea typeface="ＭＳ Ｐゴシック" charset="-128"/>
                <a:cs typeface="Helvetica" charset="0"/>
              </a:rPr>
              <a:t> 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It costs Sally $0.30 to buy the sugar and lemons for each glass of lemonade she sells. Describe her </a:t>
            </a:r>
            <a:r>
              <a:rPr lang="en-US" altLang="x-none" sz="2600" b="1">
                <a:ea typeface="ＭＳ Ｐゴシック" charset="-128"/>
                <a:cs typeface="Helvetica" charset="0"/>
              </a:rPr>
              <a:t>cost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Profit = revenue - cost. Describe Sally’s </a:t>
            </a:r>
            <a:r>
              <a:rPr lang="en-US" altLang="x-none" sz="2600" b="1">
                <a:ea typeface="ＭＳ Ｐゴシック" charset="-128"/>
                <a:cs typeface="Helvetica" charset="0"/>
              </a:rPr>
              <a:t>profit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a:latin typeface="Helvetica" charset="0"/>
                <a:ea typeface="ＭＳ Ｐゴシック" charset="-128"/>
                <a:cs typeface="Helvetica" charset="0"/>
              </a:rPr>
              <a:t>A game of True or False…</a:t>
            </a:r>
          </a:p>
          <a:p>
            <a:r>
              <a:rPr lang="en-US" altLang="en-US">
                <a:latin typeface="Helvetica" charset="0"/>
                <a:ea typeface="ＭＳ Ｐゴシック" charset="-128"/>
                <a:cs typeface="Helvetica" charset="0"/>
              </a:rPr>
              <a:t>Evaluate the following 3 pieces of code:</a:t>
            </a:r>
          </a:p>
          <a:p>
            <a:pPr marL="11113" lvl="1" indent="0">
              <a:buFont typeface="Wingdings" charset="2"/>
              <a:buNone/>
            </a:pPr>
            <a:r>
              <a:rPr lang="en-US" altLang="en-US">
                <a:latin typeface="Courier" charset="0"/>
                <a:ea typeface="ＭＳ Ｐゴシック" charset="-128"/>
                <a:cs typeface="Helvetica" charset="0"/>
              </a:rPr>
              <a:t>  (+  1   4) 	  (*  7   5)	    (&lt;   3  4)</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Try using other Boolean functions</a:t>
            </a:r>
          </a:p>
          <a:p>
            <a:pPr marL="11113" lvl="1" indent="0"/>
            <a:r>
              <a:rPr lang="en-US" altLang="en-US">
                <a:latin typeface="Helvetica" charset="0"/>
                <a:ea typeface="ＭＳ Ｐゴシック" charset="-128"/>
                <a:cs typeface="Helvetica" charset="0"/>
              </a:rPr>
              <a:t>There’s also </a:t>
            </a:r>
            <a:r>
              <a:rPr lang="en-US" altLang="en-US">
                <a:latin typeface="Courier" charset="0"/>
                <a:ea typeface="ＭＳ Ｐゴシック" charset="-128"/>
                <a:cs typeface="Helvetica" charset="0"/>
              </a:rPr>
              <a:t>string=?</a:t>
            </a:r>
          </a:p>
          <a:p>
            <a:pPr marL="11113" lvl="1" indent="0"/>
            <a:endParaRPr lang="en-US" altLang="en-US">
              <a:latin typeface="Courier" charset="0"/>
              <a:ea typeface="ＭＳ Ｐゴシック" charset="-128"/>
              <a:cs typeface="Helvetica" charset="0"/>
            </a:endParaRPr>
          </a:p>
          <a:p>
            <a:r>
              <a:rPr lang="en-US" altLang="en-US">
                <a:latin typeface="Helvetica" charset="0"/>
                <a:ea typeface="ＭＳ Ｐゴシック" charset="-128"/>
                <a:cs typeface="Helvetica" charset="0"/>
              </a:rPr>
              <a:t>Introducing Sam the Butterfly…</a:t>
            </a:r>
          </a:p>
          <a:p>
            <a:pPr marL="11113" lvl="1" indent="0"/>
            <a:r>
              <a:rPr lang="en-US" altLang="en-US">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39082"/>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sp>
        <p:nvSpPr>
          <p:cNvPr id="22533"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9322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94231" name="Picture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a:ea typeface="ＭＳ Ｐゴシック" charset="-128"/>
                <a:cs typeface="Helvetica" charset="0"/>
              </a:rPr>
              <a:t>Share your programs!</a:t>
            </a:r>
          </a:p>
          <a:p>
            <a:pPr>
              <a:spcAft>
                <a:spcPts val="2000"/>
              </a:spcAft>
            </a:pPr>
            <a:r>
              <a:rPr lang="en-US" altLang="en-US">
                <a:ea typeface="ＭＳ Ｐゴシック" charset="-128"/>
                <a:cs typeface="Helvetica" charset="0"/>
              </a:rPr>
              <a:t>Practice submitting as a HW Assignment</a:t>
            </a:r>
          </a:p>
          <a:p>
            <a:pPr>
              <a:spcAft>
                <a:spcPts val="2000"/>
              </a:spcAft>
            </a:pPr>
            <a:r>
              <a:rPr lang="en-US" altLang="en-US">
                <a:ea typeface="ＭＳ Ｐゴシック" charset="-128"/>
                <a:cs typeface="Helvetica" charset="0"/>
              </a:rPr>
              <a:t>Use the “tilt” teachpack to support phones/tablets</a:t>
            </a:r>
          </a:p>
          <a:p>
            <a:pPr>
              <a:spcAft>
                <a:spcPts val="2000"/>
              </a:spcAft>
            </a:pPr>
            <a:r>
              <a:rPr lang="en-US" altLang="en-US">
                <a:ea typeface="ＭＳ Ｐゴシック" charset="-128"/>
                <a:cs typeface="Helvetica" charset="0"/>
              </a:rPr>
              <a:t>Add data structures to support 2d motion and graphing</a:t>
            </a:r>
          </a:p>
          <a:p>
            <a:pPr>
              <a:spcAft>
                <a:spcPts val="2000"/>
              </a:spcAft>
            </a:pPr>
            <a:r>
              <a:rPr lang="en-US" altLang="en-US">
                <a:ea typeface="ＭＳ Ｐゴシック" charset="-128"/>
                <a:cs typeface="Helvetica" charset="0"/>
              </a:rPr>
              <a:t>Building on what you know…</a:t>
            </a:r>
            <a:r>
              <a:rPr lang="en-US" altLang="en-US">
                <a:ea typeface="ＭＳ Ｐゴシック" charset="-128"/>
                <a:cs typeface="Helvetica" charset="0"/>
                <a:hlinkClick r:id="rId2"/>
              </a:rPr>
              <a:t>all the way to college</a:t>
            </a:r>
            <a:endParaRPr lang="en-US" altLang="en-US">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Tree>
    <p:extLst>
      <p:ext uri="{BB962C8B-B14F-4D97-AF65-F5344CB8AC3E}">
        <p14:creationId xmlns:p14="http://schemas.microsoft.com/office/powerpoint/2010/main" val="131033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961</TotalTime>
  <Words>2404</Words>
  <Application>Microsoft Office PowerPoint</Application>
  <PresentationFormat>On-screen Show (4:3)</PresentationFormat>
  <Paragraphs>578</Paragraphs>
  <Slides>65</Slides>
  <Notes>30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3"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Mangal</vt:lpstr>
      <vt:lpstr>Times New Roman</vt:lpstr>
      <vt:lpstr>Trebuchet MS</vt:lpstr>
      <vt:lpstr>Wingdings</vt:lpstr>
      <vt:lpstr>Wingdings 2</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Driver / Navigator</vt:lpstr>
      <vt:lpstr>Circles of Evaluation</vt:lpstr>
      <vt:lpstr>Unit 2</vt:lpstr>
      <vt:lpstr>Circles Triathlon</vt:lpstr>
      <vt:lpstr>Contracts</vt:lpstr>
      <vt:lpstr>Strings and Images</vt:lpstr>
      <vt:lpstr>More Image Functions</vt:lpstr>
      <vt:lpstr>Error Messages</vt:lpstr>
      <vt:lpstr>PowerPoint Presentation</vt:lpstr>
      <vt:lpstr>Unit 3</vt:lpstr>
      <vt:lpstr>Defining Values</vt:lpstr>
      <vt:lpstr>Defining Functions</vt:lpstr>
      <vt:lpstr>Defining Functions</vt:lpstr>
      <vt:lpstr>Unit 4</vt:lpstr>
      <vt:lpstr>rocket-height</vt:lpstr>
      <vt:lpstr>Connect to math</vt:lpstr>
      <vt:lpstr>Challenges</vt:lpstr>
      <vt:lpstr>Practice</vt:lpstr>
      <vt:lpstr>Unit 5</vt:lpstr>
      <vt:lpstr>Animating your Characters</vt:lpstr>
      <vt:lpstr>For Practice…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42</cp:revision>
  <cp:lastPrinted>2010-06-15T20:49:49Z</cp:lastPrinted>
  <dcterms:created xsi:type="dcterms:W3CDTF">2015-08-09T14:46:48Z</dcterms:created>
  <dcterms:modified xsi:type="dcterms:W3CDTF">2017-07-15T15:25:52Z</dcterms:modified>
  <cp:category/>
</cp:coreProperties>
</file>